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C15257-3EF2-43E4-A703-902C027BD1B6}" type="datetimeFigureOut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DC59BF-0EE5-464D-9F30-37FA4F3DEBB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8832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9123FC-4F2C-2045-1890-934F54D68A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4BEAF03-90DF-FF61-5696-5F3E5E11C8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2E8037A-E9F1-CC66-4A57-6212E457A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A4BE1-DEEC-4CA5-B698-A61AA9E953C0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A34A12-6C0A-FF60-9C8B-8792778F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C08006-B26D-7583-E266-1D472F522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53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A7EACC-9738-2568-5E01-E80FA433A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D153D94-3D02-4574-5387-DD0C7EEE4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5CB5EE-B478-BE93-4D92-4A6C2CA06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4A0F9-7A72-42AF-AE1C-A7252A393A71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F339AE9-8CC6-E128-FE8D-89837E875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FB0DF70-6E93-7742-B003-8BB9F9FD4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188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714786C-27C7-C99E-F2FC-C5EB06F695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4118EFF-70B0-C06A-9E77-6648B1A71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DB10D1F-A7B8-B6C5-19C0-C7BD19BCF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99CCF-D667-4621-A845-2837D62A6D97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7AE722-9272-CF19-B426-E8AC8CCDD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2809CB-8738-E1AD-2A44-109828101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5277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5B3D01-2AA1-F9DD-F1BD-098DF5CEA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597261-1A75-C433-8842-26121206B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7B49F8-75AD-5349-A98D-472E69135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7B98-3844-44A9-875A-04D168C64880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B924049-3408-C020-4D94-D3FFBC65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955DA5-32C6-AA8F-DE81-8C4058B8E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0857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C3A982-FC47-D296-A9CF-44E926FC2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3DAE666-97D0-3572-B84F-3BA4866C7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B50795-F513-94E3-57AB-9D450934C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7178-F25B-468F-81C2-177287470F0D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1EF752D-7425-9CB3-8319-F90E760E5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E94D32-0CB7-80CC-EE2C-7B361CD30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4167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A093F2-B267-4BCB-A23B-AE37F6709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5F9E58E-87ED-F946-BFF9-7DFBAD7D03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59311DD-3525-C998-2D14-8E91ED9214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420880D-44FD-59CA-0021-499BBAB2E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A3B89-79DC-4524-AC28-21661C2C6EF4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CF632E8-0E22-E7B0-289B-580E2354C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F99AB6E-450D-4731-E07D-4DBB5008E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6340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A37067-237A-9563-0440-99A07F9C2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0879B3F-FCCE-0173-0797-653FEA20DC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A40B69A-8367-334B-C48E-1933ACE90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815130D-055E-24FC-F8EA-895975CA3A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7A44881-C7AC-7347-48F2-45206EE456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070D63B-26B9-2F7D-EE47-ED905D209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471FA-C465-4B3A-87F2-2A9B8A30DAEF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C8F8422-1EBA-A3BB-75A9-1E628D906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DD9394F-4254-F272-740E-BA27E2E4B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5170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A0B170-46B8-3C0E-800F-090BC53E8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B5F8A12-202C-17CA-DC61-72526474F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C9E7A-793B-4A10-9D12-80F4AC041311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820CA6F-E1BB-3135-A950-C8568E678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37BCCF6-BFE0-ADFF-9734-CCECD57B2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7447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0AC5653-B593-D440-8438-FF1409791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8C170-9467-437E-8B06-25690F183AC0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6855038-EAA6-0372-C7EE-F25F3C4CD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4AE850-5D7F-BCE7-39DF-9F6277FC1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417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224606-1200-05F3-DE43-5D17A928F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F41017-A782-A484-75C1-3C23BA485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A9DB1A1-E9BF-D743-5238-32020ECCCD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81F9DE0-1677-14AC-DD76-E2B7A1A56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49709-19F4-437F-B470-C0828B2F1046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B08DD51-090D-CCFB-6190-5A892D1DD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5BF583-1CD4-DC86-D4E3-5E3F60ABF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720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FB5DBE-6210-E2CC-F021-A219C1F75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153E7AF-7601-F033-B011-52DCDF3F96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3FADB7C-A9E4-CD22-005C-02F6BCF073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55D456B-046C-181B-A783-5503F8714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772C7-ED09-4A9B-9754-2C4F26D47373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9700728-856B-D85A-A611-40731BCBB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C8A770D-1593-08CC-4FEB-D3F5B26B7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0810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4302096-84E6-F8E2-0262-2EDB9DA7B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D9EC2E3-C296-E9CE-4BF3-4F2985889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07D60E9-EA34-C732-4ECA-F529A77BF5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835B81-BCE4-49A3-9103-F73B324EB819}" type="datetime1">
              <a:rPr lang="zh-TW" altLang="en-US" smtClean="0"/>
              <a:t>2023/4/19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E0735B-B364-9E7F-D168-2A7CBA0508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BF99F5-A4DA-12FC-B31E-3289840776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7B94F-E9D2-40B5-9818-3B16CB707DC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3872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kv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5D1BE3-D1B8-9C5E-1010-6FB04990FB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瞬心向量法繪製凸輪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29D8830-060B-2CD1-1577-DEF8001CF0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周奕彬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A55E74E-97DE-9E37-B233-0D94CB22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z="1400" smtClean="0">
                <a:solidFill>
                  <a:schemeClr val="tx1"/>
                </a:solidFill>
              </a:rPr>
              <a:t>1</a:t>
            </a:fld>
            <a:endParaRPr lang="zh-TW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516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E28D02-6387-31E1-1A32-C943CD31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9C8CCB-3509-1D7F-FAA5-9C3BE5FA0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以搖擺滾子型凸輪解釋瞬心向量法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以瞬心向量法求偏位滾子型凸輪輪廓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dirty="0" err="1"/>
              <a:t>matlab</a:t>
            </a:r>
            <a:r>
              <a:rPr lang="zh-TW" altLang="en-US" dirty="0"/>
              <a:t>作圖與</a:t>
            </a:r>
            <a:r>
              <a:rPr lang="en-US" altLang="zh-TW" dirty="0"/>
              <a:t>inventor</a:t>
            </a:r>
            <a:r>
              <a:rPr lang="zh-TW" altLang="en-US" dirty="0"/>
              <a:t>模擬間的誤差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FFD0E4B-7A0E-A495-5EF5-E7DB9EEAB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z="1400" smtClean="0">
                <a:solidFill>
                  <a:schemeClr val="tx1"/>
                </a:solidFill>
              </a:rPr>
              <a:t>2</a:t>
            </a:fld>
            <a:endParaRPr lang="zh-TW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0149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B4A4C9-DE37-7CED-A179-3D4AE5984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瞬心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AAE2D2-5528-BB6D-7EED-8CE8B95EA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333333"/>
                </a:solidFill>
                <a:effectLst/>
                <a:latin typeface="Helvetica Neue"/>
              </a:rPr>
              <a:t>兩連桿在同時間下具有相同速度之一點。</a:t>
            </a:r>
            <a:endParaRPr lang="en-US" altLang="zh-TW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endParaRPr lang="en-US" altLang="zh-TW" dirty="0">
              <a:solidFill>
                <a:srgbClr val="333333"/>
              </a:solidFill>
              <a:latin typeface="Helvetica Neue"/>
            </a:endParaRPr>
          </a:p>
          <a:p>
            <a:endParaRPr lang="zh-TW" altLang="en-US" dirty="0"/>
          </a:p>
        </p:txBody>
      </p:sp>
      <p:pic>
        <p:nvPicPr>
          <p:cNvPr id="4" name="2023-04-19 11-13-50">
            <a:hlinkClick r:id="" action="ppaction://media"/>
            <a:extLst>
              <a:ext uri="{FF2B5EF4-FFF2-40B4-BE49-F238E27FC236}">
                <a16:creationId xmlns:a16="http://schemas.microsoft.com/office/drawing/2014/main" id="{7F9B853F-D2D7-3D31-E9EC-FDBD114D4C8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42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2380853"/>
            <a:ext cx="4321175" cy="3240881"/>
          </a:xfrm>
          <a:prstGeom prst="rect">
            <a:avLst/>
          </a:prstGeom>
        </p:spPr>
      </p:pic>
      <p:pic>
        <p:nvPicPr>
          <p:cNvPr id="6" name="2023-04-19 11-20-46">
            <a:hlinkClick r:id="" action="ppaction://media"/>
            <a:extLst>
              <a:ext uri="{FF2B5EF4-FFF2-40B4-BE49-F238E27FC236}">
                <a16:creationId xmlns:a16="http://schemas.microsoft.com/office/drawing/2014/main" id="{C61CF7B2-233B-A75C-E379-2CFA897AB01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375" end="138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05597" y="2380853"/>
            <a:ext cx="3698875" cy="277415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477EBF15-852A-F71F-5D64-34A61922DF6F}"/>
              </a:ext>
            </a:extLst>
          </p:cNvPr>
          <p:cNvSpPr txBox="1"/>
          <p:nvPr/>
        </p:nvSpPr>
        <p:spPr>
          <a:xfrm>
            <a:off x="2017200" y="5313105"/>
            <a:ext cx="1963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/>
              <a:t>R joint</a:t>
            </a:r>
            <a:endParaRPr lang="zh-TW" altLang="en-US" sz="2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61085F2-DF5B-8D85-530C-9696D556549E}"/>
              </a:ext>
            </a:extLst>
          </p:cNvPr>
          <p:cNvSpPr txBox="1"/>
          <p:nvPr/>
        </p:nvSpPr>
        <p:spPr>
          <a:xfrm>
            <a:off x="7997092" y="5313105"/>
            <a:ext cx="1115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/>
              <a:t>P joint</a:t>
            </a:r>
            <a:endParaRPr lang="zh-TW" altLang="en-US" sz="2800" dirty="0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CFECB28-3D58-4A7C-1158-61EFF184F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b="1" smtClean="0">
                <a:solidFill>
                  <a:schemeClr val="tx1"/>
                </a:solidFill>
              </a:rPr>
              <a:t>3</a:t>
            </a:fld>
            <a:endParaRPr lang="zh-TW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63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37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2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7BA5B5-CE2D-E569-3342-93CF688FF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搖擺滾子型凸輪之瞬心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A85BF94-1D26-655D-5ECB-3E119136C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0BFA74C-E52B-7006-5BD0-7FE7D0584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z="1400" smtClean="0">
                <a:solidFill>
                  <a:schemeClr val="tx1"/>
                </a:solidFill>
              </a:rPr>
              <a:t>4</a:t>
            </a:fld>
            <a:endParaRPr lang="zh-TW" altLang="en-US" sz="1400" dirty="0">
              <a:solidFill>
                <a:schemeClr val="tx1"/>
              </a:solidFill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9C7DB1E-1126-7712-B8B1-4E208BDF3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5" y="2298700"/>
            <a:ext cx="619125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96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264F25-81DD-9E82-A546-B1045C5D2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凸輪輪廓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511AA-8A22-3331-5DBB-AD6A5E2E8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8CF01D7-CCD2-0DD3-E9BD-96D42AC8F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07A9AF1-716C-4DFD-D816-8562DA1208C0}"/>
              </a:ext>
            </a:extLst>
          </p:cNvPr>
          <p:cNvSpPr txBox="1"/>
          <p:nvPr/>
        </p:nvSpPr>
        <p:spPr>
          <a:xfrm>
            <a:off x="5346700" y="2595097"/>
            <a:ext cx="26532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/>
              <a:t>O</a:t>
            </a:r>
            <a:r>
              <a:rPr lang="en-US" altLang="zh-TW" sz="2800" baseline="-25000" dirty="0"/>
              <a:t>2</a:t>
            </a:r>
            <a:r>
              <a:rPr lang="en-US" altLang="zh-TW" sz="2800" dirty="0"/>
              <a:t>A = O</a:t>
            </a:r>
            <a:r>
              <a:rPr lang="en-US" altLang="zh-TW" sz="2800" baseline="-25000" dirty="0"/>
              <a:t>2</a:t>
            </a:r>
            <a:r>
              <a:rPr lang="en-US" altLang="zh-TW" sz="2800" dirty="0"/>
              <a:t>Q  +  QA</a:t>
            </a:r>
            <a:endParaRPr lang="zh-TW" altLang="en-US" sz="2800" baseline="-25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7521ACD-CD3D-A288-6DFB-A8C414D95472}"/>
              </a:ext>
            </a:extLst>
          </p:cNvPr>
          <p:cNvSpPr txBox="1"/>
          <p:nvPr/>
        </p:nvSpPr>
        <p:spPr>
          <a:xfrm>
            <a:off x="5346700" y="3429000"/>
            <a:ext cx="6199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/>
              <a:t>O</a:t>
            </a:r>
            <a:r>
              <a:rPr lang="en-US" altLang="zh-TW" sz="2800" baseline="-25000" dirty="0"/>
              <a:t>2</a:t>
            </a:r>
            <a:r>
              <a:rPr lang="en-US" altLang="zh-TW" sz="2800" dirty="0"/>
              <a:t>Q</a:t>
            </a:r>
            <a:r>
              <a:rPr lang="zh-TW" altLang="en-US" sz="2800" dirty="0"/>
              <a:t> </a:t>
            </a:r>
            <a:r>
              <a:rPr lang="en-US" altLang="zh-TW" sz="2800" dirty="0"/>
              <a:t>=</a:t>
            </a:r>
            <a:r>
              <a:rPr lang="zh-TW" altLang="en-US" sz="2800" dirty="0"/>
              <a:t> </a:t>
            </a:r>
            <a:r>
              <a:rPr lang="en-US" altLang="zh-TW" sz="2800" dirty="0"/>
              <a:t>q*cos( </a:t>
            </a:r>
            <a:r>
              <a:rPr lang="el-GR" altLang="zh-TW" sz="2800" dirty="0"/>
              <a:t>θ</a:t>
            </a:r>
            <a:r>
              <a:rPr lang="en-US" altLang="zh-TW" sz="2800" dirty="0"/>
              <a:t>+180  ̊̊ ) </a:t>
            </a:r>
            <a:r>
              <a:rPr lang="en-US" altLang="zh-TW" sz="2800" dirty="0" err="1"/>
              <a:t>i</a:t>
            </a:r>
            <a:r>
              <a:rPr lang="en-US" altLang="zh-TW" sz="2800" dirty="0"/>
              <a:t> + q*sin(</a:t>
            </a:r>
            <a:r>
              <a:rPr lang="el-GR" altLang="zh-TW" sz="2800" dirty="0"/>
              <a:t>θ</a:t>
            </a:r>
            <a:r>
              <a:rPr lang="en-US" altLang="zh-TW" sz="2800" dirty="0"/>
              <a:t>+180  ̊) j</a:t>
            </a:r>
            <a:endParaRPr lang="zh-TW" altLang="en-US" sz="28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52DB87B-7976-FF1E-071B-A649230BF0AE}"/>
              </a:ext>
            </a:extLst>
          </p:cNvPr>
          <p:cNvSpPr txBox="1"/>
          <p:nvPr/>
        </p:nvSpPr>
        <p:spPr>
          <a:xfrm>
            <a:off x="5346700" y="4331355"/>
            <a:ext cx="6133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/>
              <a:t>QA = (QC-r</a:t>
            </a:r>
            <a:r>
              <a:rPr lang="en-US" altLang="zh-TW" sz="2800" baseline="-25000" dirty="0"/>
              <a:t>f</a:t>
            </a:r>
            <a:r>
              <a:rPr lang="en-US" altLang="zh-TW" sz="2800" dirty="0"/>
              <a:t> )cos(</a:t>
            </a:r>
            <a:r>
              <a:rPr lang="el-GR" altLang="zh-TW" sz="2800" dirty="0"/>
              <a:t>θ</a:t>
            </a:r>
            <a:r>
              <a:rPr lang="en-US" altLang="zh-TW" sz="2800" dirty="0"/>
              <a:t>+</a:t>
            </a:r>
            <a:r>
              <a:rPr lang="el-GR" altLang="zh-TW" sz="2800" dirty="0"/>
              <a:t>α</a:t>
            </a:r>
            <a:r>
              <a:rPr lang="en-US" altLang="zh-TW" sz="2800" dirty="0"/>
              <a:t>) </a:t>
            </a:r>
            <a:r>
              <a:rPr lang="en-US" altLang="zh-TW" sz="2800" dirty="0" err="1"/>
              <a:t>i</a:t>
            </a:r>
            <a:r>
              <a:rPr lang="en-US" altLang="zh-TW" sz="2800" dirty="0"/>
              <a:t> + (QC-r</a:t>
            </a:r>
            <a:r>
              <a:rPr lang="en-US" altLang="zh-TW" sz="2800" baseline="-25000" dirty="0"/>
              <a:t>f</a:t>
            </a:r>
            <a:r>
              <a:rPr lang="en-US" altLang="zh-TW" sz="2800" dirty="0"/>
              <a:t>)sin(</a:t>
            </a:r>
            <a:r>
              <a:rPr lang="el-GR" altLang="zh-TW" sz="2800" dirty="0"/>
              <a:t>θ</a:t>
            </a:r>
            <a:r>
              <a:rPr lang="en-US" altLang="zh-TW" sz="2800" dirty="0"/>
              <a:t>+</a:t>
            </a:r>
            <a:r>
              <a:rPr lang="el-GR" altLang="zh-TW" sz="2800" dirty="0"/>
              <a:t>α</a:t>
            </a:r>
            <a:r>
              <a:rPr lang="en-US" altLang="zh-TW" sz="2800" dirty="0"/>
              <a:t>) j</a:t>
            </a:r>
            <a:endParaRPr lang="zh-TW" altLang="en-US" sz="2800" dirty="0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30069893-A063-FC01-2A13-F3E80854D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13" y="2595097"/>
            <a:ext cx="4202113" cy="267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257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D299DE-36DC-1518-379F-CFADED025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B55553-D6CC-FFAA-8FD1-4968354B1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C88D38-537F-DA27-1E28-B558F1499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7B94F-E9D2-40B5-9818-3B16CB707DC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160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122</Words>
  <Application>Microsoft Office PowerPoint</Application>
  <PresentationFormat>寬螢幕</PresentationFormat>
  <Paragraphs>34</Paragraphs>
  <Slides>6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Helvetica Neue</vt:lpstr>
      <vt:lpstr>Arial</vt:lpstr>
      <vt:lpstr>Calibri</vt:lpstr>
      <vt:lpstr>Calibri Light</vt:lpstr>
      <vt:lpstr>Office 佈景主題</vt:lpstr>
      <vt:lpstr>瞬心向量法繪製凸輪</vt:lpstr>
      <vt:lpstr>大綱</vt:lpstr>
      <vt:lpstr>瞬心</vt:lpstr>
      <vt:lpstr>搖擺滾子型凸輪之瞬心</vt:lpstr>
      <vt:lpstr>凸輪輪廓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瞬心向量法繪製凸輪</dc:title>
  <dc:creator>Ya 周</dc:creator>
  <cp:lastModifiedBy>Ya 周</cp:lastModifiedBy>
  <cp:revision>3</cp:revision>
  <dcterms:created xsi:type="dcterms:W3CDTF">2023-04-18T18:06:56Z</dcterms:created>
  <dcterms:modified xsi:type="dcterms:W3CDTF">2023-04-19T04:41:01Z</dcterms:modified>
</cp:coreProperties>
</file>

<file path=docProps/thumbnail.jpeg>
</file>